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71" r:id="rId3"/>
    <p:sldId id="258" r:id="rId4"/>
    <p:sldId id="284" r:id="rId5"/>
    <p:sldId id="285" r:id="rId6"/>
    <p:sldId id="287" r:id="rId7"/>
    <p:sldId id="259" r:id="rId8"/>
    <p:sldId id="286" r:id="rId9"/>
    <p:sldId id="277" r:id="rId10"/>
    <p:sldId id="278" r:id="rId11"/>
    <p:sldId id="279" r:id="rId12"/>
    <p:sldId id="289" r:id="rId13"/>
    <p:sldId id="260" r:id="rId14"/>
    <p:sldId id="290" r:id="rId15"/>
    <p:sldId id="280" r:id="rId16"/>
    <p:sldId id="291" r:id="rId17"/>
    <p:sldId id="261" r:id="rId18"/>
    <p:sldId id="281" r:id="rId19"/>
    <p:sldId id="282" r:id="rId20"/>
    <p:sldId id="283" r:id="rId21"/>
    <p:sldId id="273" r:id="rId22"/>
    <p:sldId id="267" r:id="rId23"/>
    <p:sldId id="274" r:id="rId24"/>
    <p:sldId id="268" r:id="rId25"/>
    <p:sldId id="269" r:id="rId26"/>
    <p:sldId id="270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to World Models" id="{92C1F7FD-4999-409F-8AE6-5AC9EFA4FBCF}">
          <p14:sldIdLst>
            <p14:sldId id="256"/>
            <p14:sldId id="271"/>
            <p14:sldId id="258"/>
            <p14:sldId id="284"/>
            <p14:sldId id="285"/>
            <p14:sldId id="287"/>
            <p14:sldId id="259"/>
            <p14:sldId id="286"/>
            <p14:sldId id="277"/>
            <p14:sldId id="278"/>
            <p14:sldId id="279"/>
            <p14:sldId id="289"/>
            <p14:sldId id="260"/>
            <p14:sldId id="290"/>
            <p14:sldId id="280"/>
            <p14:sldId id="291"/>
            <p14:sldId id="261"/>
            <p14:sldId id="281"/>
            <p14:sldId id="282"/>
            <p14:sldId id="283"/>
            <p14:sldId id="273"/>
          </p14:sldIdLst>
        </p14:section>
        <p14:section name="Physical World Models with MuJoCo" id="{8C4056ED-0CC2-4AD7-89F0-4B4585EF9B33}">
          <p14:sldIdLst>
            <p14:sldId id="267"/>
            <p14:sldId id="274"/>
            <p14:sldId id="268"/>
            <p14:sldId id="269"/>
            <p14:sldId id="270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323" autoAdjust="0"/>
  </p:normalViewPr>
  <p:slideViewPr>
    <p:cSldViewPr snapToGrid="0">
      <p:cViewPr varScale="1">
        <p:scale>
          <a:sx n="105" d="100"/>
          <a:sy n="105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1BC0F-2C10-458B-A5B5-31122DC3D0EF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30DD9-2F3C-4D74-BE52-53D41946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0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79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26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16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4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C56D1-23C9-2B1A-4678-7822B7AD6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1E9573-07D0-CF2A-BD28-CE1504DB3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091DC6-A2A3-01FD-74B9-FEB6357A7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40167-A52F-C597-BB28-4424618FD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21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52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73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87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43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After explaining key terms, contrast human knowledge of an environment vs. agentic knowledge. Agents only know things via observations, but humans ostensibly seem to understand the underlying (/generating?) principles of an environment.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25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22D72-12BC-2343-977C-3CFAFF5B0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B6B5E2-0ACA-AAD1-6900-CA546AB0A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9747D-FB76-E208-4ED0-E2A114590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7005E-21F8-FD21-9062-6BF2DBCF8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31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52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A0B8B-3689-15E9-E16C-BC9A35F98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985900-8AEF-DE06-6201-5D9A9B0E9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DB693F-F368-4FA2-C821-D2FF9BFF4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 explaining key terms, contrast human knowledge of an environment vs. agentic knowledge. Agents only know things via observations, but humans ostensibly seem to understand the underlying (/generating?) principles of an environment.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6AF8B-0D5F-30B9-107B-91E7EE1D13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51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41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88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I know we have this same graphic on slide 8, but people will want to look at it again by this point!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30DD9-2F3C-4D74-BE52-53D4194620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82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2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73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6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0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6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2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11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6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79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33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76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5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worldmodels.github.io/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orldmodels.github.io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orldmodels.github.i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orldmodels.github.io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hyperlink" Target="https://worldmodels.github.io/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jar/dreamerv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necolizer.github.io/RM-PRT/" TargetMode="Externa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hyperlink" Target="https://deepmind.google/discover/blog/genie-2-a-large-scale-foundation-world-model/" TargetMode="Externa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ymnasium.farama.org/environments/box2d/car_racin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ymlibrary.dev/environments/mujoco/humanoid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worldmodels.github.io/" TargetMode="External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orldmodels.github.io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orldmodels.github.io/" TargetMode="External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hyperlink" Target="https://github.com/hardmaru/WorldModelsExperiments/blob/master/carracing/vae/vae.py" TargetMode="Externa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C71A11AD-B9B6-F29A-1872-BD729A0BAE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613" b="181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DFB50CC3-4500-CE6E-D973-98A5BAC48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488" y="166301"/>
            <a:ext cx="12003024" cy="5245240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7840"/>
            <a:ext cx="12191999" cy="128016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19283-F7AC-6F6D-4312-B13892E31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16" y="5731580"/>
            <a:ext cx="10263655" cy="960120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US" sz="4400" dirty="0"/>
              <a:t>An Introduction to World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54AC0-D7BC-7400-F7F9-0C38A02DA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4503" y="5731580"/>
            <a:ext cx="3392781" cy="960120"/>
          </a:xfrm>
        </p:spPr>
        <p:txBody>
          <a:bodyPr anchor="ctr">
            <a:normAutofit lnSpcReduction="10000"/>
          </a:bodyPr>
          <a:lstStyle/>
          <a:p>
            <a:pPr algn="r"/>
            <a:r>
              <a:rPr lang="en-US" sz="2400" dirty="0"/>
              <a:t>Kiya </a:t>
            </a:r>
            <a:r>
              <a:rPr lang="en-US" sz="2400" dirty="0" err="1"/>
              <a:t>Aminfar</a:t>
            </a:r>
            <a:endParaRPr lang="en-US" sz="2400" dirty="0"/>
          </a:p>
          <a:p>
            <a:pPr algn="r"/>
            <a:r>
              <a:rPr lang="en-US" sz="2400" dirty="0"/>
              <a:t>Sean Steinle</a:t>
            </a:r>
          </a:p>
        </p:txBody>
      </p:sp>
    </p:spTree>
    <p:extLst>
      <p:ext uri="{BB962C8B-B14F-4D97-AF65-F5344CB8AC3E}">
        <p14:creationId xmlns:p14="http://schemas.microsoft.com/office/powerpoint/2010/main" val="2784366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B535E-47A0-158A-1323-F2FC09F41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7E67BE-2BF4-6BD4-2328-519DE093F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Next State with an MDN-RNN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195ADA-8E11-3FAA-3FB6-9E0DCD3C0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5574792" cy="376732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Goal is to learn distribution of next states based on latent observations</a:t>
            </a:r>
          </a:p>
          <a:p>
            <a:r>
              <a:rPr lang="en-US" sz="2400" dirty="0"/>
              <a:t>Model p(z</a:t>
            </a:r>
            <a:r>
              <a:rPr lang="en-US" sz="2400" baseline="-25000" dirty="0"/>
              <a:t>t+1</a:t>
            </a:r>
            <a:r>
              <a:rPr lang="en-US" sz="2400" dirty="0"/>
              <a:t>) as mixture of Gaussians, approximate p(z</a:t>
            </a:r>
            <a:r>
              <a:rPr lang="en-US" sz="2400" baseline="-25000" dirty="0"/>
              <a:t>t+1</a:t>
            </a:r>
            <a:r>
              <a:rPr lang="en-US" sz="2400" dirty="0"/>
              <a:t> | a</a:t>
            </a:r>
            <a:r>
              <a:rPr lang="en-US" sz="2400" baseline="-25000" dirty="0"/>
              <a:t>t</a:t>
            </a:r>
            <a:r>
              <a:rPr lang="en-US" sz="2400" dirty="0"/>
              <a:t>, </a:t>
            </a:r>
            <a:r>
              <a:rPr lang="en-US" sz="2400" dirty="0" err="1"/>
              <a:t>z</a:t>
            </a:r>
            <a:r>
              <a:rPr lang="en-US" sz="2400" baseline="-25000" dirty="0" err="1"/>
              <a:t>t</a:t>
            </a:r>
            <a:r>
              <a:rPr lang="en-US" sz="2400" dirty="0"/>
              <a:t>, </a:t>
            </a:r>
            <a:r>
              <a:rPr lang="en-US" sz="2400" dirty="0" err="1"/>
              <a:t>h</a:t>
            </a:r>
            <a:r>
              <a:rPr lang="en-US" sz="2400" baseline="-25000" dirty="0" err="1"/>
              <a:t>t</a:t>
            </a:r>
            <a:r>
              <a:rPr lang="en-US" sz="2400" dirty="0"/>
              <a:t>) with RNN</a:t>
            </a:r>
          </a:p>
          <a:p>
            <a:pPr lvl="1"/>
            <a:r>
              <a:rPr lang="en-US" sz="2200" dirty="0"/>
              <a:t>Called the MDN-RNN</a:t>
            </a:r>
          </a:p>
          <a:p>
            <a:r>
              <a:rPr lang="en-US" sz="2400" dirty="0"/>
              <a:t>Giving the controller access to next state predictions makes for a much smoother policy</a:t>
            </a:r>
          </a:p>
        </p:txBody>
      </p:sp>
      <p:pic>
        <p:nvPicPr>
          <p:cNvPr id="2" name="World Models - Google Chrome 2025-04-06 14-34-44">
            <a:hlinkClick r:id="" action="ppaction://media"/>
            <a:extLst>
              <a:ext uri="{FF2B5EF4-FFF2-40B4-BE49-F238E27FC236}">
                <a16:creationId xmlns:a16="http://schemas.microsoft.com/office/drawing/2014/main" id="{1420FA03-760C-1590-3EA5-B49AF5B7E6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7625" t="24290" r="40815" b="19072"/>
          <a:stretch/>
        </p:blipFill>
        <p:spPr>
          <a:xfrm>
            <a:off x="6720840" y="2811219"/>
            <a:ext cx="4507992" cy="3302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101133-BCA2-7F81-BC6A-F07E573118A7}"/>
              </a:ext>
            </a:extLst>
          </p:cNvPr>
          <p:cNvSpPr txBox="1"/>
          <p:nvPr/>
        </p:nvSpPr>
        <p:spPr>
          <a:xfrm>
            <a:off x="6373368" y="6113763"/>
            <a:ext cx="5202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Agent Training with VAE, MDN-RNN, and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9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5B816-310D-9EE2-F3D1-8CB3D07F9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Actions with an Evolutionary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FBE5A-F739-AB97-7208-940C6F9C9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5574792" cy="376732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Goal is to optimize policy, or action selections over time</a:t>
            </a:r>
          </a:p>
          <a:p>
            <a:r>
              <a:rPr lang="en-US" sz="2400" dirty="0"/>
              <a:t>Actions are selected based on a simple linear combination of </a:t>
            </a:r>
            <a:r>
              <a:rPr lang="en-US" sz="2400" dirty="0" err="1"/>
              <a:t>z</a:t>
            </a:r>
            <a:r>
              <a:rPr lang="en-US" sz="2400" baseline="-25000" dirty="0" err="1"/>
              <a:t>t</a:t>
            </a:r>
            <a:r>
              <a:rPr lang="en-US" sz="2400" dirty="0"/>
              <a:t> and </a:t>
            </a:r>
            <a:r>
              <a:rPr lang="en-US" sz="2400" dirty="0" err="1"/>
              <a:t>h</a:t>
            </a:r>
            <a:r>
              <a:rPr lang="en-US" sz="2400" baseline="-25000" dirty="0" err="1"/>
              <a:t>t</a:t>
            </a:r>
            <a:endParaRPr lang="en-US" sz="2400" dirty="0"/>
          </a:p>
          <a:p>
            <a:pPr lvl="1"/>
            <a:r>
              <a:rPr lang="en-US" sz="2000" dirty="0" err="1"/>
              <a:t>h</a:t>
            </a:r>
            <a:r>
              <a:rPr lang="en-US" sz="2000" baseline="-25000" dirty="0" err="1"/>
              <a:t>t</a:t>
            </a:r>
            <a:r>
              <a:rPr lang="en-US" sz="2000" baseline="-25000" dirty="0"/>
              <a:t> </a:t>
            </a:r>
            <a:r>
              <a:rPr lang="en-US" sz="2000" dirty="0"/>
              <a:t>is the RNN’s state, represents the next game state</a:t>
            </a:r>
            <a:r>
              <a:rPr lang="en-US" sz="2000" baseline="-25000" dirty="0"/>
              <a:t> </a:t>
            </a:r>
            <a:endParaRPr lang="en-US" sz="2200" dirty="0"/>
          </a:p>
          <a:p>
            <a:r>
              <a:rPr lang="en-US" sz="2400" dirty="0"/>
              <a:t>Original paper uses CMA-ES, an evolutionary algorithm to optimize</a:t>
            </a:r>
          </a:p>
        </p:txBody>
      </p:sp>
      <p:pic>
        <p:nvPicPr>
          <p:cNvPr id="4" name="Picture 10" descr="World Models (the long version) - ADG Efficiency">
            <a:extLst>
              <a:ext uri="{FF2B5EF4-FFF2-40B4-BE49-F238E27FC236}">
                <a16:creationId xmlns:a16="http://schemas.microsoft.com/office/drawing/2014/main" id="{25EE01EF-0020-409E-BA15-D9F493FB5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 r="17536" b="16354"/>
          <a:stretch/>
        </p:blipFill>
        <p:spPr bwMode="auto">
          <a:xfrm>
            <a:off x="6903085" y="2761343"/>
            <a:ext cx="4399280" cy="331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DFA04E-DD5E-665B-54C9-E54A7AC7B86F}"/>
              </a:ext>
            </a:extLst>
          </p:cNvPr>
          <p:cNvSpPr txBox="1"/>
          <p:nvPr/>
        </p:nvSpPr>
        <p:spPr>
          <a:xfrm>
            <a:off x="7725410" y="6160572"/>
            <a:ext cx="275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World Model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43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07CE5-0681-4CB1-7892-97ED940A9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703728-9B55-0ED5-0D3A-EB837C1CE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Models Outperform Traditional RL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45AA41-8373-B70E-86ED-6454BF446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4837176" cy="376732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Authors surmise that instinctual model of the environment allow for intuitive, reflex-based policies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DC58B0-A70B-46B3-A99A-1F54138E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563" y="3134163"/>
            <a:ext cx="6012050" cy="2745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342226-1C7D-B601-E4F5-1A1047F2F673}"/>
              </a:ext>
            </a:extLst>
          </p:cNvPr>
          <p:cNvSpPr txBox="1"/>
          <p:nvPr/>
        </p:nvSpPr>
        <p:spPr>
          <a:xfrm>
            <a:off x="5858827" y="5879592"/>
            <a:ext cx="53115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Performance of Various World Models vs. Traditional RL Methods for CarRacing-v0</a:t>
            </a:r>
          </a:p>
        </p:txBody>
      </p:sp>
    </p:spTree>
    <p:extLst>
      <p:ext uri="{BB962C8B-B14F-4D97-AF65-F5344CB8AC3E}">
        <p14:creationId xmlns:p14="http://schemas.microsoft.com/office/powerpoint/2010/main" val="38834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20EE6F-4EB4-1307-F544-D886B45E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6" name="Freeform: Shape 1045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847BE-8FF4-226C-F760-6BEA51D4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9"/>
            <a:ext cx="7263804" cy="100820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Using World Models To Dream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90995-749E-BD53-FE96-4008CF3CA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6653" y="1098957"/>
            <a:ext cx="3634430" cy="887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Architecture of Dreams and Their Performance Benefits</a:t>
            </a:r>
          </a:p>
        </p:txBody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FDD57DDC-2075-7CBD-00B4-0A5FF0991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A person lying on a bed with planets in the sky&#10;&#10;AI-generated content may be incorrect.">
            <a:extLst>
              <a:ext uri="{FF2B5EF4-FFF2-40B4-BE49-F238E27FC236}">
                <a16:creationId xmlns:a16="http://schemas.microsoft.com/office/drawing/2014/main" id="{F1AD79C0-11C0-6A7E-4B69-9AB81397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4" b="9502"/>
          <a:stretch/>
        </p:blipFill>
        <p:spPr bwMode="auto">
          <a:xfrm>
            <a:off x="517868" y="2101022"/>
            <a:ext cx="11153216" cy="424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72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AD481-5D77-6C8D-A9B8-78B4720C0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3640EF-CBA3-FACF-009A-4A013A97B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 of In-Dream Training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BD4079-F518-7B27-751C-019E88F61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5574792" cy="376732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Consider that the World Model paradigm approximates each part of an environment:</a:t>
            </a:r>
          </a:p>
          <a:p>
            <a:pPr lvl="1"/>
            <a:r>
              <a:rPr lang="en-US" sz="2200" dirty="0"/>
              <a:t>VAE models observations</a:t>
            </a:r>
          </a:p>
          <a:p>
            <a:pPr lvl="1"/>
            <a:r>
              <a:rPr lang="en-US" sz="2200" dirty="0"/>
              <a:t>MDN-RNN models transitions</a:t>
            </a:r>
          </a:p>
          <a:p>
            <a:pPr lvl="1"/>
            <a:r>
              <a:rPr lang="en-US" sz="2200" dirty="0"/>
              <a:t>Controller models actions</a:t>
            </a:r>
          </a:p>
          <a:p>
            <a:r>
              <a:rPr lang="en-US" sz="2400" dirty="0"/>
              <a:t>What if we replace the environment with our MDN-RNN?</a:t>
            </a:r>
          </a:p>
          <a:p>
            <a:pPr lvl="1"/>
            <a:r>
              <a:rPr lang="en-US" sz="2200" dirty="0" err="1"/>
              <a:t>obs</a:t>
            </a:r>
            <a:r>
              <a:rPr lang="en-US" sz="2200" dirty="0"/>
              <a:t>, </a:t>
            </a:r>
            <a:r>
              <a:rPr lang="en-US" sz="2200" dirty="0" err="1"/>
              <a:t>rew</a:t>
            </a:r>
            <a:r>
              <a:rPr lang="en-US" sz="2200" dirty="0"/>
              <a:t>, _, _, _ = step(action)</a:t>
            </a:r>
          </a:p>
        </p:txBody>
      </p:sp>
      <p:pic>
        <p:nvPicPr>
          <p:cNvPr id="2" name="Picture 10" descr="World Models (the long version) - ADG Efficiency">
            <a:extLst>
              <a:ext uri="{FF2B5EF4-FFF2-40B4-BE49-F238E27FC236}">
                <a16:creationId xmlns:a16="http://schemas.microsoft.com/office/drawing/2014/main" id="{EFBDAFD2-39F3-9A94-83EB-C3E951A21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 r="17536" b="16354"/>
          <a:stretch/>
        </p:blipFill>
        <p:spPr bwMode="auto">
          <a:xfrm>
            <a:off x="6903085" y="2761343"/>
            <a:ext cx="4399280" cy="331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349C98-4BE1-7270-0043-F80920109771}"/>
              </a:ext>
            </a:extLst>
          </p:cNvPr>
          <p:cNvSpPr/>
          <p:nvPr/>
        </p:nvSpPr>
        <p:spPr>
          <a:xfrm>
            <a:off x="8540496" y="2889504"/>
            <a:ext cx="1362456" cy="3657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MDN-RNN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45BB7-2D43-220C-3F47-F87C83709765}"/>
              </a:ext>
            </a:extLst>
          </p:cNvPr>
          <p:cNvSpPr txBox="1"/>
          <p:nvPr/>
        </p:nvSpPr>
        <p:spPr>
          <a:xfrm>
            <a:off x="7725410" y="6160572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World Model Architecture For In-Dream Training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3308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F6A75A-61ED-A2F8-7AFC-A2A85E9F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Goldilocks Zone of Dream Realism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5B7FEB-6B95-7FAB-882B-0FD83D78B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5230367" cy="376732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In-dream training allows the agent to control the environment it dreams in</a:t>
            </a:r>
          </a:p>
          <a:p>
            <a:r>
              <a:rPr lang="en-US" sz="2400" dirty="0"/>
              <a:t>Learning the proper temperature for our dream environment is key</a:t>
            </a:r>
          </a:p>
          <a:p>
            <a:pPr lvl="1"/>
            <a:r>
              <a:rPr lang="en-US" sz="2200" dirty="0"/>
              <a:t>Low temperature =&gt; not enough sample diversity</a:t>
            </a:r>
          </a:p>
          <a:p>
            <a:pPr lvl="1"/>
            <a:r>
              <a:rPr lang="en-US" sz="2200" dirty="0"/>
              <a:t>High temperature =&gt; unrealistic dreams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0126EE-7C56-522F-B7B3-3C98381D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75" y="3178322"/>
            <a:ext cx="5784827" cy="2567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F13E80-24B6-9B68-3C11-84E8B7D3B517}"/>
              </a:ext>
            </a:extLst>
          </p:cNvPr>
          <p:cNvSpPr txBox="1"/>
          <p:nvPr/>
        </p:nvSpPr>
        <p:spPr>
          <a:xfrm>
            <a:off x="7266673" y="5746221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In-Dream Training Scores for Doom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086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BFD6B-BFF1-A129-42E8-4B428D114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1D5532-D729-EBBD-230E-4C045E04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Mastering Doom with In-Dream Training</a:t>
            </a:r>
          </a:p>
        </p:txBody>
      </p:sp>
      <p:pic>
        <p:nvPicPr>
          <p:cNvPr id="9" name="World Models - Google Chrome 2025-04-06 15-43-55">
            <a:hlinkClick r:id="" action="ppaction://media"/>
            <a:extLst>
              <a:ext uri="{FF2B5EF4-FFF2-40B4-BE49-F238E27FC236}">
                <a16:creationId xmlns:a16="http://schemas.microsoft.com/office/drawing/2014/main" id="{B3BC4F42-FC8A-83DB-6F05-6F5365CDF1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7509" t="20965" r="40470" b="41031"/>
          <a:stretch/>
        </p:blipFill>
        <p:spPr>
          <a:xfrm>
            <a:off x="2462212" y="2441448"/>
            <a:ext cx="7267575" cy="353259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03350D-EA9E-72FE-D762-BAE0C7CC44C0}"/>
              </a:ext>
            </a:extLst>
          </p:cNvPr>
          <p:cNvSpPr txBox="1"/>
          <p:nvPr/>
        </p:nvSpPr>
        <p:spPr>
          <a:xfrm>
            <a:off x="6315789" y="5974041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Environment Reconstructed from VAE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A19927-15A1-39EA-90F1-B9A579F1BA28}"/>
              </a:ext>
            </a:extLst>
          </p:cNvPr>
          <p:cNvSpPr txBox="1"/>
          <p:nvPr/>
        </p:nvSpPr>
        <p:spPr>
          <a:xfrm>
            <a:off x="2901791" y="6112540"/>
            <a:ext cx="275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Actual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01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A9E057-16B4-1E32-2B7A-F42CE2E37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6" name="Freeform: Shape 2065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67" name="Rectangle 206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6E6062-85D2-54B2-95EC-2E0AAEAD8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9"/>
            <a:ext cx="7263804" cy="1008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World Models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607F9-E607-9003-213E-CFB548EEF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6653" y="1098957"/>
            <a:ext cx="3634430" cy="887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Dreamer, Surfer, and Genie2</a:t>
            </a:r>
            <a:endParaRPr lang="en-US" sz="22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68" name="Freeform: Shape 2067">
            <a:extLst>
              <a:ext uri="{FF2B5EF4-FFF2-40B4-BE49-F238E27FC236}">
                <a16:creationId xmlns:a16="http://schemas.microsoft.com/office/drawing/2014/main" id="{FDD57DDC-2075-7CBD-00B4-0A5FF0991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Genie 2: A large-scale foundation world model - Google DeepMind">
            <a:extLst>
              <a:ext uri="{FF2B5EF4-FFF2-40B4-BE49-F238E27FC236}">
                <a16:creationId xmlns:a16="http://schemas.microsoft.com/office/drawing/2014/main" id="{3C3F946F-BE71-F6D4-0F7C-7A886942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9" b="14385"/>
          <a:stretch/>
        </p:blipFill>
        <p:spPr bwMode="auto">
          <a:xfrm>
            <a:off x="517868" y="2101022"/>
            <a:ext cx="11153216" cy="424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100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638D7-F555-BCD2-EFB8-05FF6987C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5C0E5B-0EC2-8F2E-9881-B1A7A6A1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Dreamer: Diverse World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A2B86-3B0A-6834-1765-BD3CC577B712}"/>
              </a:ext>
            </a:extLst>
          </p:cNvPr>
          <p:cNvSpPr txBox="1"/>
          <p:nvPr/>
        </p:nvSpPr>
        <p:spPr>
          <a:xfrm>
            <a:off x="3048000" y="6216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Google's Dreamer Series Emphasizes Solving Diverse Tasks</a:t>
            </a:r>
            <a:endParaRPr lang="en-US" dirty="0"/>
          </a:p>
        </p:txBody>
      </p:sp>
      <p:pic>
        <p:nvPicPr>
          <p:cNvPr id="4100" name="Picture 4" descr="DreamerV3 Tasks">
            <a:extLst>
              <a:ext uri="{FF2B5EF4-FFF2-40B4-BE49-F238E27FC236}">
                <a16:creationId xmlns:a16="http://schemas.microsoft.com/office/drawing/2014/main" id="{91D181D0-7762-D31E-C374-3014F630C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441448"/>
            <a:ext cx="6096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05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0AC3F8-7EE3-26CE-CD5D-8ACEA74A7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Freeform: Shape 512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877866-A8E2-1878-7AC7-380BC4186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565779" cy="13869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Surfer: Interactive World Models</a:t>
            </a:r>
          </a:p>
        </p:txBody>
      </p:sp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surfer">
            <a:hlinkClick r:id="" action="ppaction://media"/>
            <a:extLst>
              <a:ext uri="{FF2B5EF4-FFF2-40B4-BE49-F238E27FC236}">
                <a16:creationId xmlns:a16="http://schemas.microsoft.com/office/drawing/2014/main" id="{3EE30C38-E6A8-832A-7553-21CCD976B8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78480" y="1919777"/>
            <a:ext cx="4820522" cy="361539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9B633A1-9162-925B-E872-6DA4C489B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998" y="2686443"/>
            <a:ext cx="5515396" cy="208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5" name="Freeform: Shape 5134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B09C7-370C-75C3-0998-C5EF37ECF60F}"/>
              </a:ext>
            </a:extLst>
          </p:cNvPr>
          <p:cNvSpPr txBox="1"/>
          <p:nvPr/>
        </p:nvSpPr>
        <p:spPr>
          <a:xfrm>
            <a:off x="1770518" y="4852701"/>
            <a:ext cx="3560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7"/>
              </a:rPr>
              <a:t>Surfer Utilizes World Models for Interactivity and Instruction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1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BD28E-2B50-B6FC-D4A6-DD0AC10D5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60B05-6FA3-69B4-1161-DFBDC96E9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Motivating World Models</a:t>
            </a:r>
          </a:p>
          <a:p>
            <a:r>
              <a:rPr lang="en-US" sz="2400" dirty="0"/>
              <a:t>World Model Components</a:t>
            </a:r>
          </a:p>
          <a:p>
            <a:r>
              <a:rPr lang="en-US" sz="2400" dirty="0"/>
              <a:t>Applications of World Models</a:t>
            </a:r>
          </a:p>
          <a:p>
            <a:r>
              <a:rPr lang="en-US" sz="2400" dirty="0"/>
              <a:t>World Models Today</a:t>
            </a:r>
          </a:p>
          <a:p>
            <a:r>
              <a:rPr lang="en-US" sz="2400" dirty="0"/>
              <a:t>Q&amp;A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7165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218E2-72AF-7852-807C-72ADE3E82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DBDCEE-85C3-FD49-833B-26F45F38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Genie2: World Models for Robust Agents</a:t>
            </a:r>
          </a:p>
        </p:txBody>
      </p:sp>
      <p:pic>
        <p:nvPicPr>
          <p:cNvPr id="2" name="genie2">
            <a:hlinkClick r:id="" action="ppaction://media"/>
            <a:extLst>
              <a:ext uri="{FF2B5EF4-FFF2-40B4-BE49-F238E27FC236}">
                <a16:creationId xmlns:a16="http://schemas.microsoft.com/office/drawing/2014/main" id="{FB2C0931-3604-5577-9B20-E4C1B6CF9E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7168" y="2184908"/>
            <a:ext cx="6697663" cy="37671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2925D4-32AF-8228-CEA6-93B708843F5F}"/>
              </a:ext>
            </a:extLst>
          </p:cNvPr>
          <p:cNvSpPr txBox="1"/>
          <p:nvPr/>
        </p:nvSpPr>
        <p:spPr>
          <a:xfrm>
            <a:off x="3918018" y="5952046"/>
            <a:ext cx="4355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Google's Genie2 Presents a 'Large-Scale Foundation World Model'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2A138-E825-3CEC-4244-1D853DE80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Freeform: Shape 308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2" name="Freeform: Shape 3091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94" name="Rectangle 3093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299AE-F11C-5801-C53F-A13CFBA3F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1000768"/>
            <a:ext cx="3566452" cy="29855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Questions</a:t>
            </a:r>
          </a:p>
        </p:txBody>
      </p:sp>
      <p:sp>
        <p:nvSpPr>
          <p:cNvPr id="3096" name="Freeform: Shape 3095">
            <a:extLst>
              <a:ext uri="{FF2B5EF4-FFF2-40B4-BE49-F238E27FC236}">
                <a16:creationId xmlns:a16="http://schemas.microsoft.com/office/drawing/2014/main" id="{BD0C058D-27D4-3139-E199-E2C11099B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How To Ask Questions Effectively. When we have a question, our first… | by  Soundarya Balasubramani | Agile Insider | Medium">
            <a:extLst>
              <a:ext uri="{FF2B5EF4-FFF2-40B4-BE49-F238E27FC236}">
                <a16:creationId xmlns:a16="http://schemas.microsoft.com/office/drawing/2014/main" id="{E4BD6DD3-C6FD-70E1-D8C6-5E69BE531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9"/>
          <a:stretch/>
        </p:blipFill>
        <p:spPr bwMode="auto">
          <a:xfrm>
            <a:off x="4337595" y="2019912"/>
            <a:ext cx="7333488" cy="291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8" name="Freeform: Shape 3097">
            <a:extLst>
              <a:ext uri="{FF2B5EF4-FFF2-40B4-BE49-F238E27FC236}">
                <a16:creationId xmlns:a16="http://schemas.microsoft.com/office/drawing/2014/main" id="{E94E0531-D614-3CB6-996E-FF0184A33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57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3A4C82-319F-ECBB-57F6-C7F1FA72C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22" name="Picture 21" descr="A visual world map made of colorful dots">
            <a:extLst>
              <a:ext uri="{FF2B5EF4-FFF2-40B4-BE49-F238E27FC236}">
                <a16:creationId xmlns:a16="http://schemas.microsoft.com/office/drawing/2014/main" id="{3534B7FF-2630-AE2F-4639-1452E4CA91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Frame 39">
            <a:extLst>
              <a:ext uri="{FF2B5EF4-FFF2-40B4-BE49-F238E27FC236}">
                <a16:creationId xmlns:a16="http://schemas.microsoft.com/office/drawing/2014/main" id="{3798C374-1BAF-3AC6-8D44-CADFF0B17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8278" y="157911"/>
            <a:ext cx="11875902" cy="5262018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7840"/>
            <a:ext cx="12191999" cy="12801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D4611-F568-12ED-6729-477FA863D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739969"/>
            <a:ext cx="8178501" cy="960120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Physical World Models with MuJoCo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AD1AB-FBBB-00D7-807E-76F8104BD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1975" y="5739969"/>
            <a:ext cx="3355309" cy="96012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r"/>
            <a:r>
              <a:rPr lang="en-US" sz="2400" dirty="0"/>
              <a:t>Kiya </a:t>
            </a:r>
            <a:r>
              <a:rPr lang="en-US" sz="2400" dirty="0" err="1"/>
              <a:t>Aminfar</a:t>
            </a:r>
            <a:endParaRPr lang="en-US" sz="2400" dirty="0"/>
          </a:p>
          <a:p>
            <a:pPr algn="r"/>
            <a:r>
              <a:rPr lang="en-US" sz="2400" dirty="0"/>
              <a:t>Sean Steinle</a:t>
            </a:r>
          </a:p>
        </p:txBody>
      </p:sp>
    </p:spTree>
    <p:extLst>
      <p:ext uri="{BB962C8B-B14F-4D97-AF65-F5344CB8AC3E}">
        <p14:creationId xmlns:p14="http://schemas.microsoft.com/office/powerpoint/2010/main" val="2964670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18172-08AA-0DAA-E1FA-FCB5B4C08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0D3BA-8DD0-1E0A-129B-A99A4BBA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4AB9-6406-0F18-9D2E-C25942079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Reinforcement Learning</a:t>
            </a:r>
          </a:p>
          <a:p>
            <a:pPr lvl="1"/>
            <a:r>
              <a:rPr lang="en-US" dirty="0"/>
              <a:t>OpenAI’s Gymnasium</a:t>
            </a:r>
          </a:p>
          <a:p>
            <a:pPr lvl="1"/>
            <a:r>
              <a:rPr lang="en-US" dirty="0" err="1"/>
              <a:t>MuJoCo</a:t>
            </a:r>
            <a:endParaRPr lang="en-US" dirty="0"/>
          </a:p>
          <a:p>
            <a:r>
              <a:rPr lang="en-US" dirty="0"/>
              <a:t>Physical World Model Components</a:t>
            </a:r>
          </a:p>
          <a:p>
            <a:r>
              <a:rPr lang="en-US" dirty="0"/>
              <a:t>Applications of Physical World Models</a:t>
            </a:r>
          </a:p>
          <a:p>
            <a:r>
              <a:rPr lang="en-US" dirty="0"/>
              <a:t>Q&amp;A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0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CDD725-7CED-255A-6122-BB3C5187C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22" name="Picture 21" descr="A visual world map made of colorful dots">
            <a:extLst>
              <a:ext uri="{FF2B5EF4-FFF2-40B4-BE49-F238E27FC236}">
                <a16:creationId xmlns:a16="http://schemas.microsoft.com/office/drawing/2014/main" id="{4A48A6E3-2BB4-D2CE-0071-08C68D7374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3" name="Frame 32">
            <a:extLst>
              <a:ext uri="{FF2B5EF4-FFF2-40B4-BE49-F238E27FC236}">
                <a16:creationId xmlns:a16="http://schemas.microsoft.com/office/drawing/2014/main" id="{3798C374-1BAF-3AC6-8D44-CADFF0B17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8278" y="157911"/>
            <a:ext cx="11875902" cy="5262018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7840"/>
            <a:ext cx="12191999" cy="12801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410C6C-1672-873B-00C9-41809AA8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739969"/>
            <a:ext cx="8178501" cy="960120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612494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D455F3-7947-2EB2-BADC-A085D10AE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22" name="Picture 21" descr="A visual world map made of colorful dots">
            <a:extLst>
              <a:ext uri="{FF2B5EF4-FFF2-40B4-BE49-F238E27FC236}">
                <a16:creationId xmlns:a16="http://schemas.microsoft.com/office/drawing/2014/main" id="{5AAE4CBA-2769-4C21-FE91-BCF32AFEE0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3" name="Frame 32">
            <a:extLst>
              <a:ext uri="{FF2B5EF4-FFF2-40B4-BE49-F238E27FC236}">
                <a16:creationId xmlns:a16="http://schemas.microsoft.com/office/drawing/2014/main" id="{3798C374-1BAF-3AC6-8D44-CADFF0B17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8278" y="157911"/>
            <a:ext cx="11875902" cy="5262018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7840"/>
            <a:ext cx="12191999" cy="12801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2825F-0FBF-BD30-CF52-B69C8291E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739969"/>
            <a:ext cx="8178501" cy="960120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Physical World Model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60C93-9768-343C-F9E6-180E08E24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1975" y="5739969"/>
            <a:ext cx="3355309" cy="9601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endParaRPr lang="en-US" sz="19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8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C85BA1-2187-AEBD-B4BF-8CA894460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22" name="Picture 21" descr="A visual world map made of colorful dots">
            <a:extLst>
              <a:ext uri="{FF2B5EF4-FFF2-40B4-BE49-F238E27FC236}">
                <a16:creationId xmlns:a16="http://schemas.microsoft.com/office/drawing/2014/main" id="{ECC6CBCF-B788-E39C-CC30-DFE5F4353D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3" name="Frame 32">
            <a:extLst>
              <a:ext uri="{FF2B5EF4-FFF2-40B4-BE49-F238E27FC236}">
                <a16:creationId xmlns:a16="http://schemas.microsoft.com/office/drawing/2014/main" id="{3798C374-1BAF-3AC6-8D44-CADFF0B17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8278" y="157911"/>
            <a:ext cx="11875902" cy="5262018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7840"/>
            <a:ext cx="12191999" cy="12801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01EA9-C89A-4E86-14CE-86E99CFB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739969"/>
            <a:ext cx="8178501" cy="960120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Applications of Physical World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8AD7A-D389-6956-AC16-B655903C3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1975" y="5739969"/>
            <a:ext cx="3355309" cy="9601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endParaRPr lang="en-US" sz="1900" i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739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CA3E82-4624-5C19-B696-251F58B7E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Picture 4" descr="A person holding a globe">
            <a:extLst>
              <a:ext uri="{FF2B5EF4-FFF2-40B4-BE49-F238E27FC236}">
                <a16:creationId xmlns:a16="http://schemas.microsoft.com/office/drawing/2014/main" id="{97C15690-2A3E-3314-B1D7-F3E4CC29A0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3798C374-1BAF-3AC6-8D44-CADFF0B17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8278" y="157911"/>
            <a:ext cx="11875902" cy="5262018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7840"/>
            <a:ext cx="12191999" cy="12801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6CA7DA-6A76-C8B1-9D34-1A7DB4321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739969"/>
            <a:ext cx="8178501" cy="960120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50458-651A-686E-1DCB-A7758ABAF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1975" y="5739969"/>
            <a:ext cx="3355309" cy="9601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endParaRPr lang="en-US" sz="1900" i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341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3454B-5FFF-F761-0717-6BCB75D96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9"/>
            <a:ext cx="7263804" cy="1008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Motivating World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FEC8A-F823-5CF2-108F-CEA44E8F9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6653" y="1098957"/>
            <a:ext cx="3634430" cy="887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Reinforcement Learning, Simulation, and Dreams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DD57DDC-2075-7CBD-00B4-0A5FF0991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erson holding a globe">
            <a:extLst>
              <a:ext uri="{FF2B5EF4-FFF2-40B4-BE49-F238E27FC236}">
                <a16:creationId xmlns:a16="http://schemas.microsoft.com/office/drawing/2014/main" id="{63E2CE07-BCF2-246A-F98B-0B7562AFBC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165" b="24868"/>
          <a:stretch/>
        </p:blipFill>
        <p:spPr>
          <a:xfrm>
            <a:off x="517868" y="2101022"/>
            <a:ext cx="11153216" cy="42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37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598D-0F6A-051D-FE2F-0856145A9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Sequential Decision Making?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F78FA-1564-F58C-B75D-AB2194A9FE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696712" cy="3767328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/>
              <a:t>Represented with Markov Decision Processes, solved with Reinforcement Learning</a:t>
            </a:r>
          </a:p>
          <a:p>
            <a:r>
              <a:rPr lang="en-US" sz="2400" dirty="0"/>
              <a:t>Key Terms</a:t>
            </a:r>
          </a:p>
          <a:p>
            <a:pPr lvl="1"/>
            <a:r>
              <a:rPr lang="en-US" sz="2000" dirty="0"/>
              <a:t>Environment – the entire simulation</a:t>
            </a:r>
          </a:p>
          <a:p>
            <a:pPr lvl="1"/>
            <a:r>
              <a:rPr lang="en-US" sz="2000" dirty="0"/>
              <a:t>Actions – dynamics available to an agent</a:t>
            </a:r>
          </a:p>
          <a:p>
            <a:pPr lvl="1"/>
            <a:r>
              <a:rPr lang="en-US" sz="2000" dirty="0"/>
              <a:t>State – snapshot of the environment at a given timestep</a:t>
            </a:r>
          </a:p>
          <a:p>
            <a:pPr lvl="1"/>
            <a:r>
              <a:rPr lang="en-US" sz="2000" dirty="0"/>
              <a:t>Observations – part of state available to agent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C8C29C-852F-A1AD-CCE9-4B6EB614F1F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3" y="2739761"/>
            <a:ext cx="5165725" cy="344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7282D7-D6B0-BEF8-3960-8CC92EFB0603}"/>
              </a:ext>
            </a:extLst>
          </p:cNvPr>
          <p:cNvSpPr txBox="1"/>
          <p:nvPr/>
        </p:nvSpPr>
        <p:spPr>
          <a:xfrm>
            <a:off x="6618287" y="6183577"/>
            <a:ext cx="4968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OpenAI/Gymnasium’s Car Racing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751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832F5-9082-2B29-DF7F-C561AF33A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6316D-4CAE-1F33-30F0-1758888E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Limitations of Learning in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60D1A-E186-8632-A687-8BA22104A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7" y="2532889"/>
            <a:ext cx="6381877" cy="376732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Simulations can be expensive</a:t>
            </a:r>
          </a:p>
          <a:p>
            <a:pPr lvl="1"/>
            <a:r>
              <a:rPr lang="en-US" sz="2000" dirty="0"/>
              <a:t>Agents can only learn by doing</a:t>
            </a:r>
          </a:p>
          <a:p>
            <a:pPr lvl="1"/>
            <a:r>
              <a:rPr lang="en-US" sz="2000" dirty="0"/>
              <a:t>Can’t we learn by reflecting or imagining?</a:t>
            </a:r>
          </a:p>
          <a:p>
            <a:r>
              <a:rPr lang="en-US" sz="2400" dirty="0"/>
              <a:t>Simulations don’t guarantee robust agents</a:t>
            </a:r>
          </a:p>
          <a:p>
            <a:pPr lvl="1"/>
            <a:r>
              <a:rPr lang="en-US" sz="2000" dirty="0"/>
              <a:t>Small changes in environment don’t bother humans, but may derail agents</a:t>
            </a:r>
          </a:p>
          <a:p>
            <a:pPr lvl="1"/>
            <a:r>
              <a:rPr lang="en-US" sz="2000" dirty="0"/>
              <a:t>What if we train the agent in diverse environments?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11AE18-B27B-8608-BD0D-007BE6EC64E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156" y="2578100"/>
            <a:ext cx="3767138" cy="376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29EF76-C302-4E2C-3F6C-28A694DBDDCB}"/>
              </a:ext>
            </a:extLst>
          </p:cNvPr>
          <p:cNvSpPr txBox="1"/>
          <p:nvPr/>
        </p:nvSpPr>
        <p:spPr>
          <a:xfrm>
            <a:off x="6903085" y="6345238"/>
            <a:ext cx="4399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Google/DeepMind’s </a:t>
            </a:r>
            <a:r>
              <a:rPr lang="en-US" dirty="0" err="1">
                <a:hlinkClick r:id="rId4"/>
              </a:rPr>
              <a:t>MuJoCo</a:t>
            </a:r>
            <a:r>
              <a:rPr lang="en-US" dirty="0">
                <a:hlinkClick r:id="rId4"/>
              </a:rPr>
              <a:t>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2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5565D-0EEB-5F06-7E86-5475938C3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CE73-544F-663C-71E2-BAB60D04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Generative Models Help Agents?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F64BC-B5FA-B06E-94C5-C3480B070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7" y="2532889"/>
            <a:ext cx="5998465" cy="376732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Generative models enable training in dreams</a:t>
            </a:r>
          </a:p>
          <a:p>
            <a:pPr lvl="1"/>
            <a:r>
              <a:rPr lang="en-US" sz="2000" dirty="0"/>
              <a:t>Analog to human brainstorming</a:t>
            </a:r>
          </a:p>
          <a:p>
            <a:pPr lvl="1"/>
            <a:r>
              <a:rPr lang="en-US" sz="2000" dirty="0"/>
              <a:t>Agents can master Atari without ever playing</a:t>
            </a:r>
          </a:p>
          <a:p>
            <a:r>
              <a:rPr lang="en-US" sz="2400" dirty="0"/>
              <a:t>Generative models can guide sampling of high-leverage tasks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819B5-206C-FD02-91BC-7A5A9EC70301}"/>
              </a:ext>
            </a:extLst>
          </p:cNvPr>
          <p:cNvSpPr txBox="1"/>
          <p:nvPr/>
        </p:nvSpPr>
        <p:spPr>
          <a:xfrm>
            <a:off x="6462988" y="5786367"/>
            <a:ext cx="5181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Actual </a:t>
            </a:r>
            <a:r>
              <a:rPr lang="en-US" dirty="0" err="1">
                <a:hlinkClick r:id="rId5"/>
              </a:rPr>
              <a:t>CarRacing</a:t>
            </a:r>
            <a:r>
              <a:rPr lang="en-US" dirty="0">
                <a:hlinkClick r:id="rId5"/>
              </a:rPr>
              <a:t> (left) vs. Dream </a:t>
            </a:r>
            <a:r>
              <a:rPr lang="en-US" dirty="0" err="1">
                <a:hlinkClick r:id="rId5"/>
              </a:rPr>
              <a:t>CarRacing</a:t>
            </a:r>
            <a:r>
              <a:rPr lang="en-US" dirty="0">
                <a:hlinkClick r:id="rId5"/>
              </a:rPr>
              <a:t> (right)</a:t>
            </a:r>
            <a:endParaRPr lang="en-US" dirty="0"/>
          </a:p>
        </p:txBody>
      </p:sp>
      <p:pic>
        <p:nvPicPr>
          <p:cNvPr id="9" name="World Models - Google Chrome 2025-04-04 12-12-26">
            <a:hlinkClick r:id="" action="ppaction://media"/>
            <a:extLst>
              <a:ext uri="{FF2B5EF4-FFF2-40B4-BE49-F238E27FC236}">
                <a16:creationId xmlns:a16="http://schemas.microsoft.com/office/drawing/2014/main" id="{43240DEF-675F-C191-B311-0C8F2621BC4F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17756" t="36043" r="40744" b="25351"/>
          <a:stretch/>
        </p:blipFill>
        <p:spPr>
          <a:xfrm>
            <a:off x="6519672" y="3118489"/>
            <a:ext cx="5192046" cy="2596127"/>
          </a:xfrm>
        </p:spPr>
      </p:pic>
    </p:spTree>
    <p:extLst>
      <p:ext uri="{BB962C8B-B14F-4D97-AF65-F5344CB8AC3E}">
        <p14:creationId xmlns:p14="http://schemas.microsoft.com/office/powerpoint/2010/main" val="306199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62B8FC-F8BC-D768-2F39-52F07F3EC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D80CD-F937-592A-2CD9-10D9AEAAD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9"/>
            <a:ext cx="7263804" cy="1008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World Model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6A00B-0CB4-745B-0DB5-7D18F141E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6653" y="1098957"/>
            <a:ext cx="3634430" cy="887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Environments by Learning Latent Variables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DD57DDC-2075-7CBD-00B4-0A5FF0991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olorful pins connected with a thread">
            <a:extLst>
              <a:ext uri="{FF2B5EF4-FFF2-40B4-BE49-F238E27FC236}">
                <a16:creationId xmlns:a16="http://schemas.microsoft.com/office/drawing/2014/main" id="{34CC69AB-6D2C-FEC6-2ADA-8C55A0D0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46" b="30834"/>
          <a:stretch/>
        </p:blipFill>
        <p:spPr>
          <a:xfrm>
            <a:off x="517868" y="2101022"/>
            <a:ext cx="11153216" cy="42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62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26340-1948-2840-0B12-432489BA9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C94D3-00C2-9DB0-3342-6DF78855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1FF6A-3FDB-2B4A-EA87-773BBF152C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32889"/>
            <a:ext cx="5166360" cy="376732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Core Components</a:t>
            </a:r>
          </a:p>
          <a:p>
            <a:pPr lvl="1"/>
            <a:r>
              <a:rPr lang="en-US" sz="2200" dirty="0"/>
              <a:t>VAE (V) – distill observations</a:t>
            </a:r>
          </a:p>
          <a:p>
            <a:pPr lvl="1"/>
            <a:r>
              <a:rPr lang="en-US" sz="2200" dirty="0"/>
              <a:t>MDN-RNN (M) – predict next state</a:t>
            </a:r>
          </a:p>
          <a:p>
            <a:pPr lvl="1"/>
            <a:r>
              <a:rPr lang="en-US" sz="2200" dirty="0"/>
              <a:t>Controller (C) – take action</a:t>
            </a:r>
          </a:p>
          <a:p>
            <a:r>
              <a:rPr lang="en-US" sz="2400" dirty="0"/>
              <a:t>Because system is complex, original authors implemented simple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46130-9F7E-1D17-A345-F081B1B02795}"/>
              </a:ext>
            </a:extLst>
          </p:cNvPr>
          <p:cNvSpPr txBox="1"/>
          <p:nvPr/>
        </p:nvSpPr>
        <p:spPr>
          <a:xfrm>
            <a:off x="6903085" y="6345238"/>
            <a:ext cx="4399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106" name="Picture 10" descr="World Models (the long version) - ADG Efficiency">
            <a:extLst>
              <a:ext uri="{FF2B5EF4-FFF2-40B4-BE49-F238E27FC236}">
                <a16:creationId xmlns:a16="http://schemas.microsoft.com/office/drawing/2014/main" id="{9E9D88F8-9F32-7CA3-85FB-96B185FA917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 r="17536" b="16354"/>
          <a:stretch/>
        </p:blipFill>
        <p:spPr bwMode="auto">
          <a:xfrm>
            <a:off x="6903085" y="2761343"/>
            <a:ext cx="4399280" cy="331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18F224-DEEB-7E2F-F7C3-8FADA9DF1A92}"/>
              </a:ext>
            </a:extLst>
          </p:cNvPr>
          <p:cNvSpPr txBox="1"/>
          <p:nvPr/>
        </p:nvSpPr>
        <p:spPr>
          <a:xfrm>
            <a:off x="7725410" y="6160572"/>
            <a:ext cx="275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World Model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81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E069BE-36F3-AC49-F34C-94BF2134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92A98C-3913-590E-EDC8-B08E8C9AC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Distilling Observations with a VAE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FCFCA7-6F6D-1447-15B4-FE4C86E43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7" y="2578608"/>
            <a:ext cx="5892511" cy="376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Goal is to learn key concepts from observations by learning compressed latent space</a:t>
            </a:r>
          </a:p>
          <a:p>
            <a:r>
              <a:rPr lang="en-US" sz="2400" dirty="0"/>
              <a:t>Implemented as a </a:t>
            </a:r>
            <a:r>
              <a:rPr lang="en-US" sz="2400" dirty="0">
                <a:hlinkClick r:id="rId5"/>
              </a:rPr>
              <a:t>simple Convolutional VAE</a:t>
            </a:r>
            <a:endParaRPr lang="en-US" sz="2400" dirty="0"/>
          </a:p>
          <a:p>
            <a:r>
              <a:rPr lang="en-US" sz="2400" dirty="0"/>
              <a:t>Can train with just VAE and Controller, but policy is erratic</a:t>
            </a:r>
          </a:p>
        </p:txBody>
      </p:sp>
      <p:pic>
        <p:nvPicPr>
          <p:cNvPr id="5" name="erratic_policy" descr="A video game screen shot of a race car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63D7EF15-0465-8AAF-55D6-B542D617BD1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42633" y="868189"/>
            <a:ext cx="4091908" cy="2976863"/>
          </a:xfrm>
          <a:prstGeom prst="rect">
            <a:avLst/>
          </a:prstGeom>
        </p:spPr>
      </p:pic>
      <p:pic>
        <p:nvPicPr>
          <p:cNvPr id="10" name="Picture 9" descr="A diagram of a computer&#10;&#10;AI-generated content may be incorrect.">
            <a:extLst>
              <a:ext uri="{FF2B5EF4-FFF2-40B4-BE49-F238E27FC236}">
                <a16:creationId xmlns:a16="http://schemas.microsoft.com/office/drawing/2014/main" id="{70CE27F4-25D4-8B0C-4405-1B3B4CABD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719" y="4416553"/>
            <a:ext cx="5257073" cy="1695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ECAFFA-D016-2FC9-BDB1-DD69BF07F9AC}"/>
              </a:ext>
            </a:extLst>
          </p:cNvPr>
          <p:cNvSpPr txBox="1"/>
          <p:nvPr/>
        </p:nvSpPr>
        <p:spPr>
          <a:xfrm>
            <a:off x="7176610" y="3848738"/>
            <a:ext cx="442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Agent Training with only VAE and Controller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B10FF-3E0D-B406-0D05-7C5E6B1CEAA0}"/>
              </a:ext>
            </a:extLst>
          </p:cNvPr>
          <p:cNvSpPr txBox="1"/>
          <p:nvPr/>
        </p:nvSpPr>
        <p:spPr>
          <a:xfrm>
            <a:off x="6751221" y="6008509"/>
            <a:ext cx="5274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Example of VAE's Function from Doom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70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2860</TotalTime>
  <Words>781</Words>
  <Application>Microsoft Office PowerPoint</Application>
  <PresentationFormat>Widescreen</PresentationFormat>
  <Paragraphs>126</Paragraphs>
  <Slides>27</Slides>
  <Notes>16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Arial</vt:lpstr>
      <vt:lpstr>Bierstadt</vt:lpstr>
      <vt:lpstr>GestaltVTI</vt:lpstr>
      <vt:lpstr>An Introduction to World Models</vt:lpstr>
      <vt:lpstr>Agenda</vt:lpstr>
      <vt:lpstr>Motivating World Models</vt:lpstr>
      <vt:lpstr>What is Sequential Decision Making?</vt:lpstr>
      <vt:lpstr>The Limitations of Learning in Simulation</vt:lpstr>
      <vt:lpstr>Can Generative Models Help Agents?</vt:lpstr>
      <vt:lpstr>World Model Components</vt:lpstr>
      <vt:lpstr>The World Model Architecture</vt:lpstr>
      <vt:lpstr>Distilling Observations with a VAE</vt:lpstr>
      <vt:lpstr>Predicting Next State with an MDN-RNN</vt:lpstr>
      <vt:lpstr>Choosing Actions with an Evolutionary Controller</vt:lpstr>
      <vt:lpstr>World Models Outperform Traditional RL</vt:lpstr>
      <vt:lpstr>Using World Models To Dream</vt:lpstr>
      <vt:lpstr>The Architecture of In-Dream Training</vt:lpstr>
      <vt:lpstr>The Goldilocks Zone of Dream Realism</vt:lpstr>
      <vt:lpstr>Mastering Doom with In-Dream Training</vt:lpstr>
      <vt:lpstr>World Models Today</vt:lpstr>
      <vt:lpstr>Dreamer: Diverse World Models</vt:lpstr>
      <vt:lpstr>Surfer: Interactive World Models</vt:lpstr>
      <vt:lpstr>Genie2: World Models for Robust Agents</vt:lpstr>
      <vt:lpstr>Questions</vt:lpstr>
      <vt:lpstr>Physical World Models with MuJoCo</vt:lpstr>
      <vt:lpstr>Agenda</vt:lpstr>
      <vt:lpstr>Background</vt:lpstr>
      <vt:lpstr>Physical World Model Components</vt:lpstr>
      <vt:lpstr>Applications of Physical World Models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Sean Steinle</dc:creator>
  <cp:lastModifiedBy>Sean Steinle</cp:lastModifiedBy>
  <cp:revision>22</cp:revision>
  <dcterms:created xsi:type="dcterms:W3CDTF">2025-03-23T15:28:09Z</dcterms:created>
  <dcterms:modified xsi:type="dcterms:W3CDTF">2025-04-06T19:57:50Z</dcterms:modified>
</cp:coreProperties>
</file>